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57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8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14" autoAdjust="0"/>
  </p:normalViewPr>
  <p:slideViewPr>
    <p:cSldViewPr>
      <p:cViewPr varScale="1">
        <p:scale>
          <a:sx n="101" d="100"/>
          <a:sy n="101" d="100"/>
        </p:scale>
        <p:origin x="-12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877273"/>
            <a:ext cx="4536504" cy="648072"/>
          </a:xfrm>
        </p:spPr>
        <p:txBody>
          <a:bodyPr>
            <a:normAutofit fontScale="85000" lnSpcReduction="20000"/>
          </a:bodyPr>
          <a:lstStyle/>
          <a:p>
            <a:r>
              <a:rPr lang="ru-RU" sz="3000" b="1" dirty="0" smtClean="0">
                <a:solidFill>
                  <a:srgbClr val="0070C0"/>
                </a:solidFill>
              </a:rPr>
              <a:t>Профилактика </a:t>
            </a:r>
            <a:r>
              <a:rPr lang="ru-RU" sz="3000" b="1" dirty="0">
                <a:solidFill>
                  <a:srgbClr val="0070C0"/>
                </a:solidFill>
              </a:rPr>
              <a:t>суицида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8712968" cy="936104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effectLst/>
              </a:rPr>
              <a:t>      </a:t>
            </a:r>
            <a:r>
              <a:rPr lang="ru-RU" sz="4400" dirty="0" smtClean="0">
                <a:solidFill>
                  <a:srgbClr val="FF0000"/>
                </a:solidFill>
              </a:rPr>
              <a:t>Родителям </a:t>
            </a:r>
            <a:r>
              <a:rPr lang="ru-RU" sz="4400" dirty="0">
                <a:solidFill>
                  <a:srgbClr val="FF0000"/>
                </a:solidFill>
              </a:rPr>
              <a:t>о суициде.</a:t>
            </a:r>
            <a:r>
              <a:rPr lang="ru-RU" sz="4400" dirty="0">
                <a:solidFill>
                  <a:srgbClr val="FF0000"/>
                </a:solidFill>
                <a:effectLst/>
              </a:rPr>
              <a:t/>
            </a:r>
            <a:br>
              <a:rPr lang="ru-RU" sz="4400" dirty="0">
                <a:solidFill>
                  <a:srgbClr val="FF0000"/>
                </a:solidFill>
                <a:effectLst/>
              </a:rPr>
            </a:b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endParaRPr lang="ru-RU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Родителя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25996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22935" y="6381328"/>
            <a:ext cx="3096344" cy="4014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</a:rPr>
              <a:t>Подготовила педагог – психолог Лозовенко </a:t>
            </a:r>
            <a:r>
              <a:rPr lang="ru-RU" sz="900" b="1" dirty="0" err="1" smtClean="0">
                <a:solidFill>
                  <a:srgbClr val="002060"/>
                </a:solidFill>
              </a:rPr>
              <a:t>О.Ю.</a:t>
            </a:r>
            <a:r>
              <a:rPr lang="ru-RU" sz="900" b="1" dirty="0" err="1" smtClean="0"/>
              <a:t>а</a:t>
            </a:r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val="279802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1" y="44624"/>
            <a:ext cx="9090299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3701" y="260648"/>
            <a:ext cx="8968130" cy="3168352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 smtClean="0">
                <a:solidFill>
                  <a:srgbClr val="FFFF00"/>
                </a:solidFill>
                <a:effectLst/>
              </a:rPr>
              <a:t>Суицид, самоубийство – целенаправленное лишение себя жизни, как правило, добровольное и самостоятельное.</a:t>
            </a:r>
            <a:br>
              <a:rPr lang="ru-RU" sz="2800" dirty="0" smtClean="0">
                <a:solidFill>
                  <a:srgbClr val="FFFF00"/>
                </a:solidFill>
                <a:effectLst/>
              </a:rPr>
            </a:br>
            <a:r>
              <a:rPr lang="ru-RU" sz="2800" dirty="0" smtClean="0">
                <a:solidFill>
                  <a:srgbClr val="FFFF00"/>
                </a:solidFill>
                <a:effectLst/>
              </a:rPr>
              <a:t> Самоубийство и попытка суицидов среди детей – проблема особо острая и шокирующая. Чаще всего самоубийства совершаются подростками в возрасте 14-17 лет, то есть в период наиболее неустойчивого психического состояния. Хотя есть случаи лишения себя жизни младшими школьниками или дошкольниками. </a:t>
            </a:r>
            <a:br>
              <a:rPr lang="ru-RU" sz="2800" dirty="0" smtClean="0">
                <a:solidFill>
                  <a:srgbClr val="FFFF00"/>
                </a:solidFill>
                <a:effectLst/>
              </a:rPr>
            </a:br>
            <a:r>
              <a:rPr lang="ru-RU" sz="2800" dirty="0" smtClean="0">
                <a:solidFill>
                  <a:srgbClr val="FFFF00"/>
                </a:solidFill>
                <a:effectLst/>
              </a:rPr>
              <a:t>Суицид– это процесс, а не событие. Это не проблема, а попытка разрешить проблему.</a:t>
            </a:r>
            <a:br>
              <a:rPr lang="ru-RU" sz="2800" dirty="0" smtClean="0">
                <a:solidFill>
                  <a:srgbClr val="FFFF00"/>
                </a:solidFill>
                <a:effectLst/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08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61" y="404664"/>
            <a:ext cx="9036496" cy="792088"/>
          </a:xfrm>
        </p:spPr>
        <p:txBody>
          <a:bodyPr/>
          <a:lstStyle/>
          <a:p>
            <a:pPr marL="0" lvl="0" indent="269875" algn="ctr" fontAlgn="base">
              <a:spcAft>
                <a:spcPct val="0"/>
              </a:spcAft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Признаки, свидетельствующие о суицидальной угрозе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6003" y="6453336"/>
            <a:ext cx="9144000" cy="371566"/>
          </a:xfrm>
        </p:spPr>
        <p:txBody>
          <a:bodyPr>
            <a:normAutofit fontScale="85000" lnSpcReduction="20000"/>
          </a:bodyPr>
          <a:lstStyle/>
          <a:p>
            <a:pPr lvl="0" algn="ctr"/>
            <a:r>
              <a:rPr lang="ru-RU" sz="2100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Помните, о суицидальном поведении говорит не один из признаков, а их совокупность</a:t>
            </a:r>
            <a:endParaRPr lang="ru-RU" sz="2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044623"/>
              </p:ext>
            </p:extLst>
          </p:nvPr>
        </p:nvGraphicFramePr>
        <p:xfrm>
          <a:off x="107504" y="476672"/>
          <a:ext cx="8892480" cy="6032472"/>
        </p:xfrm>
        <a:graphic>
          <a:graphicData uri="http://schemas.openxmlformats.org/drawingml/2006/table">
            <a:tbl>
              <a:tblPr firstRow="1" firstCol="1" bandRow="1"/>
              <a:tblGrid>
                <a:gridCol w="3168352"/>
                <a:gridCol w="2952328"/>
                <a:gridCol w="2771800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Поведенческие	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	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22" marR="29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Словесные 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22" marR="29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Эмоциональные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22" marR="29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Любые внезапные изменения в поведении и настроении, особенно – отдаляющие от близких	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22" marR="29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Уверения в беспомощности и зависимости от других	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22" marR="29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Амбивалентность, неоднозначность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22" marR="29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Склонность к неоправданно рискованным поступкам	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22" marR="29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Прощания	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22" marR="29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Беспомощность-безнадежность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22" marR="29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Чрезмерное употребление алкоголя или таблеток	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22" marR="29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Разговоры или шутки о желании умереть	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22" marR="29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Переживание горя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22" marR="29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Посещение врача без очевидной необходимости	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22" marR="29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Сообщение о конкретном плане самоубийства	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22" marR="29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Несвойственная агрессия или ненависть к себе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22" marR="29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Нарушение дисциплины или снижение качества работы и связанные с этим неприятности в учебе, работе	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22" marR="29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Медленная, маловыразительная речь	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22" marR="29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Признаки депрессии: нарушение сна, аппетита, повышенная возбудимость, грусть и др.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22" marR="29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Расставание с дорогими вещами или деньгами	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22" marR="29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Двойственная оценка значимых событий	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22" marR="29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Вина или ощущение неудачи, поражения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22" marR="29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Приобретение средств для совершения суицида	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22" marR="29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Высказывания самообвинения	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22" marR="29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Чрезмерные опасения, страхи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22" marR="29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Подведение итогов, подведение дел в порядок, приготовление к уходу	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22" marR="29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	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22" marR="29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Чувство малозначимости, никчемности, ненужности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22" marR="29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Пренебрежение внешним видом, аккуратностью в быту	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22" marR="29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	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22" marR="29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Рассеянность или растерянность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22" marR="29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«Туннельное» сознание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22" marR="29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	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22" marR="29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	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722" marR="29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98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3752" y="612844"/>
            <a:ext cx="9036496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ПРИЧИНЫ ПРОЯВЛЕНИЯ СУИЦИДА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• Отсутствие доброжелательного внимания со стороны взрослых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• Резкое повышение общего ритма жизни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• Социально-экономическая дестабилизация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• Алкоголизм и наркомания среди родителей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• Жестокое обращение с подростком, психологическое,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физическое и сексуальное насилие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• Алкоголизм и наркомания среди подростков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• Неуверенность в завтрашнем дне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• Отсутствие морально-этических ценностей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• Потеря смысла жизни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• Низкая самооценка, трудности в самоопределении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• Бедность эмоциональной и интеллектуальной жизни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• Безответная влюбленность </a:t>
            </a:r>
          </a:p>
        </p:txBody>
      </p:sp>
    </p:spTree>
    <p:extLst>
      <p:ext uri="{BB962C8B-B14F-4D97-AF65-F5344CB8AC3E}">
        <p14:creationId xmlns:p14="http://schemas.microsoft.com/office/powerpoint/2010/main" val="1177788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960" y="116632"/>
            <a:ext cx="349188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3" y="116632"/>
            <a:ext cx="9036497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ЧТО МОЖЕТ УДЕРЖАТЬ ПОДРОСТКА ОТ СУИЦИДА: </a:t>
            </a:r>
          </a:p>
          <a:p>
            <a:r>
              <a:rPr lang="ru-RU" sz="2800" b="1" dirty="0">
                <a:latin typeface="Times New Roman"/>
                <a:ea typeface="Times New Roman"/>
              </a:rPr>
              <a:t>• 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Установите заботливые взаимоотношения с ребенком </a:t>
            </a:r>
            <a:b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• Будьте внимательным слушателем </a:t>
            </a:r>
            <a:b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• Будьте искренними в общении, спокойно и доходчиво спрашивайте о тревожащей ситуации </a:t>
            </a:r>
            <a:b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• Помогите определить источник психического дискомфорта </a:t>
            </a:r>
            <a:b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• Вселяйте надежду, что все проблемы можно решить конструктивно </a:t>
            </a:r>
            <a:b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• Помогите ребенку осознать его личностные ресурсы </a:t>
            </a:r>
            <a:b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• Окажите поддержку в успешной реализации ребенка в настоящем и помогите определить перспективу на будущее </a:t>
            </a:r>
            <a:b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• Внимательно выслушайте подростка! 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95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86916"/>
            <a:ext cx="9144000" cy="677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Советы для родителей по профилактике подростковых суицидов.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1. Открыто обсуждайте семейные и внутренние проблемы детей.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2. Помогайте своим детям строить реальные цели в жизни и стремиться к ним.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3. Обязательно содействуйте в преодолении препятствий.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4. Любые стоящие положительные начинания молодых людей одобряйте словом и делом.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5. Ни при каких обстоятельствах не применяйте физические наказания.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6. Больше любите своих подрастающих детей, будьте внимательными и, что особенно важно, деликатными с ними.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От заботливого, любящего человека, находящегося рядом в трудную минуту, зависит многое. Он может спасти потенциальному суициденту жизнь.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Самое главное, надо научиться принимать своих детей такими, какие они есть.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Ведь это мы, родители, формируя отношения, помогая ребёнку в его развитии, получаем результат воздействия, результат своего труда.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"Что посеешь, то и пожнёшь!" - гласит народная мудрость.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Принятие человека таковым, каким он является, принятие его сущности и сути его существования на Земле - и есть Любовь в истинном её проявлении.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Поэтому совет родителям прост и доступен: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"Любите своих детей, будьте искренне и честны в своём отношении к своим детям и к самим себе".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868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116632"/>
            <a:ext cx="8784976" cy="88211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Памятка для родителей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по профилактике суицида среди подростков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2050" name="Picture 2" descr="депрессия - Pagina 1 PUBLIKA .M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12976"/>
            <a:ext cx="547260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979577"/>
              </p:ext>
            </p:extLst>
          </p:nvPr>
        </p:nvGraphicFramePr>
        <p:xfrm>
          <a:off x="98077" y="980727"/>
          <a:ext cx="9045923" cy="5989487"/>
        </p:xfrm>
        <a:graphic>
          <a:graphicData uri="http://schemas.openxmlformats.org/drawingml/2006/table">
            <a:tbl>
              <a:tblPr firstRow="1" firstCol="1" bandRow="1"/>
              <a:tblGrid>
                <a:gridCol w="4070665"/>
                <a:gridCol w="4975258"/>
              </a:tblGrid>
              <a:tr h="66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Нельзя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20" marR="5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Можно</a:t>
                      </a:r>
                      <a:endParaRPr lang="ru-RU" sz="20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20" marR="5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6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Стыдить и ругать ребенка за его намерения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20" marR="5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Следует подбирать ключ к загадке суицида, помочь разобраться в причинах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20" marR="5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Недооценивать вероятность суицида, даже если ребенок внешне легко обсуждает свои намерения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20" marR="5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Необходимо всесторонне оценивать степень риска суицида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20" marR="5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Предлагать неоправданные </a:t>
                      </a:r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утешения,</a:t>
                      </a:r>
                      <a:r>
                        <a:rPr lang="ru-RU" sz="20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общие </a:t>
                      </a: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слова, банальные решения, не учитывающие конкретную жизненную ситуацию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20" marR="5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Выслушать подростка, используя слова: «Я слышу тебя». Помочь самому или выяснить, кто конкретно может помочь в создавшейся ситуации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20" marR="5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Оставлять ребенка одного в ситуации риска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20" marR="5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Если есть такая возможность, нужно привлечь родных и близких, друзей и т.п.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20" marR="5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2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Чрезмерно контролировать и ограничивать ребенка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20" marR="5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Главное – дружеская поддержка и опора, которые помогут ему справиться с возникшими затруднениями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20" marR="5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335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25804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01008"/>
            <a:ext cx="496855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88693"/>
            <a:ext cx="3635896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00253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219</TotalTime>
  <Words>378</Words>
  <Application>Microsoft Office PowerPoint</Application>
  <PresentationFormat>Экран (4:3)</PresentationFormat>
  <Paragraphs>63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      Родителям о суициде.  </vt:lpstr>
      <vt:lpstr>Презентация PowerPoint</vt:lpstr>
      <vt:lpstr>Признаки, свидетельствующие о суицидальной угрозе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Родителям о суициде.  </dc:title>
  <dc:creator>психолог</dc:creator>
  <cp:lastModifiedBy>психолог</cp:lastModifiedBy>
  <cp:revision>19</cp:revision>
  <dcterms:created xsi:type="dcterms:W3CDTF">2015-02-26T05:44:38Z</dcterms:created>
  <dcterms:modified xsi:type="dcterms:W3CDTF">2015-02-27T05:05:59Z</dcterms:modified>
</cp:coreProperties>
</file>